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76" r:id="rId2"/>
    <p:sldId id="277" r:id="rId3"/>
    <p:sldId id="280" r:id="rId4"/>
    <p:sldId id="278" r:id="rId5"/>
    <p:sldId id="279" r:id="rId6"/>
    <p:sldId id="281" r:id="rId7"/>
    <p:sldId id="283" r:id="rId8"/>
    <p:sldId id="284" r:id="rId9"/>
    <p:sldId id="285" r:id="rId10"/>
    <p:sldId id="286" r:id="rId11"/>
    <p:sldId id="287" r:id="rId12"/>
    <p:sldId id="282" r:id="rId13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4" autoAdjust="0"/>
  </p:normalViewPr>
  <p:slideViewPr>
    <p:cSldViewPr>
      <p:cViewPr varScale="1">
        <p:scale>
          <a:sx n="81" d="100"/>
          <a:sy n="81" d="100"/>
        </p:scale>
        <p:origin x="-20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fld id="{BBE83EAD-EFCA-6A46-BBD3-BEDA2B1535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04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9438"/>
            <a:ext cx="5564188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fld id="{55BA1FFB-9C41-994C-AAEA-DC4186130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35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5513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742950" indent="-28575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marL="1143000" indent="-22860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marL="1600200" indent="-22860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marL="2057400" indent="-22860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76B0E6E-451E-DD41-8D70-D29EA4D5EE47}" type="slidenum">
              <a:rPr lang="en-US">
                <a:latin typeface="Arial" charset="0"/>
              </a:rPr>
              <a:pPr eaLnBrk="1" hangingPunct="1"/>
              <a:t>1</a:t>
            </a:fld>
            <a:endParaRPr lang="en-US">
              <a:latin typeface="Arial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ea typeface="+mn-ea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5A9B10CC-8824-3E41-8015-AFE0C3FFEB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4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2C5B32-9A9C-0B4A-B52D-02EEEE76F8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0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11CCDD-1CC4-8542-AB56-725AFF2BA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6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9625F-BD76-0B4B-8681-BAC8C692E9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2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6D3DA-73BF-C848-83BB-8A20C716D5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1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D18C8-20F0-5B4F-9311-7124A1C1F1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0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198DC0-DCD5-704D-8064-2C91EF8DF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7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E8C01-D58B-FF4C-BA8B-844CDBEC60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6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9BF45-543F-D04F-A29C-68B00387AE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8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327FB-541D-3C4B-B28A-D71444592F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7A796-7EDA-7B4D-B745-F02F56A7E6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185B8D17-EC51-9540-982B-1CF8598BA17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41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377950" indent="-4683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827213" indent="-4381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2971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feature=player_detailpage&amp;v=FqQ-JuRDkl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feature=player_embedded&amp;v=bEYTnS7dCA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800" dirty="0" smtClean="0">
                <a:latin typeface="Times New Roman" charset="0"/>
              </a:rPr>
              <a:t>Choosing Wisely</a:t>
            </a:r>
            <a:endParaRPr lang="en-US" sz="4800" dirty="0">
              <a:latin typeface="Times New Roman" charset="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733800"/>
            <a:ext cx="8229600" cy="2057400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en-US"/>
              <a:t>Kenneth Brummel-Smith, MD</a:t>
            </a:r>
          </a:p>
          <a:p>
            <a:pPr algn="ctr" eaLnBrk="1" hangingPunct="1">
              <a:buFont typeface="Wingdings" charset="0"/>
              <a:buNone/>
            </a:pPr>
            <a:r>
              <a:rPr lang="en-US"/>
              <a:t>Charlotte Edwards Maguire Professor of Geriatrics</a:t>
            </a:r>
          </a:p>
          <a:p>
            <a:pPr algn="ctr" eaLnBrk="1" hangingPunct="1">
              <a:buFont typeface="Wingdings" charset="0"/>
              <a:buNone/>
            </a:pPr>
            <a:r>
              <a:rPr lang="en-US"/>
              <a:t>Florida State University College of Medicine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– What Do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Whenever a treatment of a test is recommended, ASK:</a:t>
            </a:r>
          </a:p>
          <a:p>
            <a:pPr lvl="1"/>
            <a:r>
              <a:rPr lang="en-US" sz="3200" dirty="0" smtClean="0">
                <a:solidFill>
                  <a:srgbClr val="800000"/>
                </a:solidFill>
              </a:rPr>
              <a:t>What are the risks?</a:t>
            </a:r>
          </a:p>
          <a:p>
            <a:pPr lvl="1"/>
            <a:r>
              <a:rPr lang="en-US" sz="3200" dirty="0" smtClean="0">
                <a:solidFill>
                  <a:srgbClr val="0000FF"/>
                </a:solidFill>
              </a:rPr>
              <a:t>What are my options?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What will happen if I don’t do anything? </a:t>
            </a:r>
          </a:p>
          <a:p>
            <a:pPr lvl="2"/>
            <a:r>
              <a:rPr lang="en-US" sz="2800" dirty="0" smtClean="0"/>
              <a:t>(get real numbers, not threats)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0959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Revolution in Health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Clinicians and patients working in </a:t>
            </a:r>
            <a:r>
              <a:rPr lang="en-US" dirty="0" smtClean="0">
                <a:solidFill>
                  <a:srgbClr val="0000FF"/>
                </a:solidFill>
              </a:rPr>
              <a:t>partnership</a:t>
            </a:r>
          </a:p>
          <a:p>
            <a:r>
              <a:rPr lang="en-US" dirty="0" smtClean="0"/>
              <a:t>Knowing the magnitude of the </a:t>
            </a:r>
            <a:r>
              <a:rPr lang="en-US" dirty="0" smtClean="0">
                <a:solidFill>
                  <a:srgbClr val="0000FF"/>
                </a:solidFill>
              </a:rPr>
              <a:t>benefit</a:t>
            </a:r>
            <a:r>
              <a:rPr lang="en-US" dirty="0" smtClean="0"/>
              <a:t> of treatment</a:t>
            </a:r>
          </a:p>
          <a:p>
            <a:r>
              <a:rPr lang="en-US" dirty="0" smtClean="0"/>
              <a:t>Knowing the potential </a:t>
            </a:r>
            <a:r>
              <a:rPr lang="en-US" dirty="0" smtClean="0">
                <a:solidFill>
                  <a:srgbClr val="0000FF"/>
                </a:solidFill>
              </a:rPr>
              <a:t>harms</a:t>
            </a:r>
            <a:r>
              <a:rPr lang="en-US" dirty="0" smtClean="0"/>
              <a:t> – side effects, costs, inconvenience</a:t>
            </a:r>
          </a:p>
          <a:p>
            <a:r>
              <a:rPr lang="en-US" dirty="0" smtClean="0"/>
              <a:t>Realizing that health decisions are </a:t>
            </a:r>
            <a:r>
              <a:rPr lang="en-US" dirty="0" smtClean="0">
                <a:solidFill>
                  <a:srgbClr val="0000FF"/>
                </a:solidFill>
              </a:rPr>
              <a:t>YOUR</a:t>
            </a:r>
            <a:r>
              <a:rPr lang="en-US" dirty="0" smtClean="0"/>
              <a:t> 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3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An Activated Patient!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://www.youtube.com/watch?feature=player_detailpage&amp;v=FqQ-</a:t>
            </a:r>
            <a:r>
              <a:rPr lang="en-US" dirty="0" smtClean="0">
                <a:hlinkClick r:id="rId2"/>
              </a:rPr>
              <a:t>JuRDkl8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20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Wisely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by the ABIM Foundation in 2012</a:t>
            </a:r>
          </a:p>
          <a:p>
            <a:r>
              <a:rPr lang="en-US" dirty="0" smtClean="0"/>
              <a:t>60 medical societies have joined</a:t>
            </a:r>
          </a:p>
          <a:p>
            <a:r>
              <a:rPr lang="en-US" dirty="0" smtClean="0"/>
              <a:t>List of 5 things (tests or treatments) that should not be done</a:t>
            </a:r>
          </a:p>
          <a:p>
            <a:pPr lvl="1"/>
            <a:r>
              <a:rPr lang="en-US" dirty="0" smtClean="0"/>
              <a:t>Educate doctors – the medical societies</a:t>
            </a:r>
          </a:p>
          <a:p>
            <a:pPr lvl="1"/>
            <a:r>
              <a:rPr lang="en-US" dirty="0" smtClean="0"/>
              <a:t>Educate patients – Consumer reports</a:t>
            </a:r>
          </a:p>
          <a:p>
            <a:r>
              <a:rPr lang="en-US" dirty="0">
                <a:hlinkClick r:id="rId2"/>
              </a:rPr>
              <a:t>https://www.youtube.com/watch?feature=player_embedded&amp;v=bEYTnS7dCAg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3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vertreatment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65742"/>
            <a:ext cx="8915400" cy="565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0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oosing wisely.tif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0"/>
            <a:ext cx="9144000" cy="55884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11318" y="175574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7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- Geriatrics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Don’t </a:t>
            </a:r>
            <a:r>
              <a:rPr lang="en-US" sz="2400" dirty="0" smtClean="0"/>
              <a:t>use feeding </a:t>
            </a:r>
            <a:r>
              <a:rPr lang="en-US" sz="2400" dirty="0"/>
              <a:t>tubes in patients with advanced dementia; instead offer oral assisted feeding</a:t>
            </a:r>
            <a:r>
              <a:rPr lang="en-US" sz="2400" dirty="0" smtClean="0"/>
              <a:t>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Avoid using medications to achieve hemoglobin A1c &lt;7.5% in most adults age 65 and older; moderate control is generally better</a:t>
            </a:r>
            <a:r>
              <a:rPr lang="en-US" sz="2400" dirty="0" smtClean="0">
                <a:solidFill>
                  <a:srgbClr val="0000FF"/>
                </a:solidFill>
              </a:rPr>
              <a:t>.</a:t>
            </a:r>
          </a:p>
          <a:p>
            <a:pPr lvl="1"/>
            <a:r>
              <a:rPr lang="en-US" sz="2000" b="1" dirty="0" smtClean="0">
                <a:solidFill>
                  <a:srgbClr val="800000"/>
                </a:solidFill>
              </a:rPr>
              <a:t>Healthy – 7.0%-7.5%, many conditions – 7.5%-8.0%, frail 8%-9%</a:t>
            </a:r>
          </a:p>
          <a:p>
            <a:r>
              <a:rPr lang="en-US" sz="2400" dirty="0">
                <a:solidFill>
                  <a:srgbClr val="FF6600"/>
                </a:solidFill>
              </a:rPr>
              <a:t>Avoid using prescription appetite stimulants or high-calorie supplements for </a:t>
            </a:r>
            <a:r>
              <a:rPr lang="en-US" sz="2400" dirty="0" smtClean="0">
                <a:solidFill>
                  <a:srgbClr val="FF6600"/>
                </a:solidFill>
              </a:rPr>
              <a:t>loss of appetite and weight loss </a:t>
            </a:r>
            <a:r>
              <a:rPr lang="en-US" sz="2400" dirty="0">
                <a:solidFill>
                  <a:srgbClr val="FF6600"/>
                </a:solidFill>
              </a:rPr>
              <a:t>in older adults;</a:t>
            </a:r>
            <a:r>
              <a:rPr lang="en-US" sz="2400" dirty="0"/>
              <a:t> </a:t>
            </a:r>
            <a:endParaRPr lang="en-US" sz="2400" dirty="0" smtClean="0"/>
          </a:p>
          <a:p>
            <a:pPr lvl="1"/>
            <a:r>
              <a:rPr lang="en-US" sz="2000" b="1" dirty="0">
                <a:solidFill>
                  <a:srgbClr val="008000"/>
                </a:solidFill>
              </a:rPr>
              <a:t>I</a:t>
            </a:r>
            <a:r>
              <a:rPr lang="en-US" sz="2000" b="1" dirty="0" smtClean="0">
                <a:solidFill>
                  <a:srgbClr val="008000"/>
                </a:solidFill>
              </a:rPr>
              <a:t>nstead</a:t>
            </a:r>
            <a:r>
              <a:rPr lang="en-US" sz="2000" b="1" dirty="0">
                <a:solidFill>
                  <a:srgbClr val="008000"/>
                </a:solidFill>
              </a:rPr>
              <a:t>, optimize social supports, provide feeding assistance and clarify patient goals and expectations.</a:t>
            </a:r>
          </a:p>
        </p:txBody>
      </p:sp>
    </p:spTree>
    <p:extLst>
      <p:ext uri="{BB962C8B-B14F-4D97-AF65-F5344CB8AC3E}">
        <p14:creationId xmlns:p14="http://schemas.microsoft.com/office/powerpoint/2010/main" val="341316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</a:t>
            </a:r>
            <a:r>
              <a:rPr lang="en-US" dirty="0" smtClean="0"/>
              <a:t>– Long Term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8000"/>
                </a:solidFill>
              </a:rPr>
              <a:t>Don’t routinely prescribe lipid-lowering medications in individuals with a limited life expectancy</a:t>
            </a:r>
            <a:r>
              <a:rPr lang="en-US" sz="2800" dirty="0" smtClean="0">
                <a:solidFill>
                  <a:srgbClr val="008000"/>
                </a:solidFill>
              </a:rPr>
              <a:t>.</a:t>
            </a:r>
          </a:p>
          <a:p>
            <a:r>
              <a:rPr lang="en-US" sz="2800" dirty="0">
                <a:solidFill>
                  <a:srgbClr val="0000FF"/>
                </a:solidFill>
              </a:rPr>
              <a:t>Don’t use sliding scale </a:t>
            </a:r>
            <a:r>
              <a:rPr lang="en-US" sz="2800" dirty="0" smtClean="0">
                <a:solidFill>
                  <a:srgbClr val="0000FF"/>
                </a:solidFill>
              </a:rPr>
              <a:t>insulin for </a:t>
            </a:r>
            <a:r>
              <a:rPr lang="en-US" sz="2800" dirty="0">
                <a:solidFill>
                  <a:srgbClr val="0000FF"/>
                </a:solidFill>
              </a:rPr>
              <a:t>long-term diabetes management for individuals residing in the nursing home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</a:p>
          <a:p>
            <a:r>
              <a:rPr lang="en-US" sz="2800" dirty="0">
                <a:solidFill>
                  <a:srgbClr val="800000"/>
                </a:solidFill>
              </a:rPr>
              <a:t>Don’t prescribe antipsychotic medications for behavioral and psychological symptoms of dementia </a:t>
            </a:r>
            <a:r>
              <a:rPr lang="en-US" sz="2800" dirty="0" smtClean="0">
                <a:solidFill>
                  <a:srgbClr val="800000"/>
                </a:solidFill>
              </a:rPr>
              <a:t>in </a:t>
            </a:r>
            <a:r>
              <a:rPr lang="en-US" sz="2800" dirty="0">
                <a:solidFill>
                  <a:srgbClr val="800000"/>
                </a:solidFill>
              </a:rPr>
              <a:t>individuals with dementia without an assessment for an underlying cause of the behavior.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0" y="6096000"/>
            <a:ext cx="1287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AMDA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719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Examples -Miscellaneous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800000"/>
                </a:solidFill>
              </a:rPr>
              <a:t>Don’t order </a:t>
            </a:r>
            <a:r>
              <a:rPr lang="en-US" sz="2800" dirty="0" smtClean="0">
                <a:solidFill>
                  <a:srgbClr val="800000"/>
                </a:solidFill>
              </a:rPr>
              <a:t>sinus CT</a:t>
            </a:r>
            <a:r>
              <a:rPr lang="en-US" sz="2800" dirty="0">
                <a:solidFill>
                  <a:srgbClr val="800000"/>
                </a:solidFill>
              </a:rPr>
              <a:t> </a:t>
            </a:r>
            <a:r>
              <a:rPr lang="en-US" sz="2800" dirty="0" smtClean="0">
                <a:solidFill>
                  <a:srgbClr val="800000"/>
                </a:solidFill>
              </a:rPr>
              <a:t>scans </a:t>
            </a:r>
            <a:r>
              <a:rPr lang="en-US" sz="2800" dirty="0">
                <a:solidFill>
                  <a:srgbClr val="800000"/>
                </a:solidFill>
              </a:rPr>
              <a:t>or indiscriminately prescribe antibiotics for uncomplicated </a:t>
            </a:r>
            <a:r>
              <a:rPr lang="en-US" sz="2800" dirty="0" smtClean="0">
                <a:solidFill>
                  <a:srgbClr val="800000"/>
                </a:solidFill>
              </a:rPr>
              <a:t>sinusitis.</a:t>
            </a:r>
          </a:p>
          <a:p>
            <a:r>
              <a:rPr lang="en-US" sz="2800" dirty="0">
                <a:solidFill>
                  <a:srgbClr val="0000FF"/>
                </a:solidFill>
              </a:rPr>
              <a:t>Don’t diagnose or manage asthma without </a:t>
            </a:r>
            <a:r>
              <a:rPr lang="en-US" sz="2800" dirty="0" err="1">
                <a:solidFill>
                  <a:srgbClr val="0000FF"/>
                </a:solidFill>
              </a:rPr>
              <a:t>spirometry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Don’t do imaging </a:t>
            </a:r>
            <a:r>
              <a:rPr lang="en-US" sz="2800" dirty="0" smtClean="0">
                <a:solidFill>
                  <a:srgbClr val="FF0000"/>
                </a:solidFill>
              </a:rPr>
              <a:t>(CT or MRI) for </a:t>
            </a:r>
            <a:r>
              <a:rPr lang="en-US" sz="2800" dirty="0">
                <a:solidFill>
                  <a:srgbClr val="FF0000"/>
                </a:solidFill>
              </a:rPr>
              <a:t>low back pain within the first six weeks, unless red flags are present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800" dirty="0">
                <a:solidFill>
                  <a:srgbClr val="008000"/>
                </a:solidFill>
              </a:rPr>
              <a:t>Don’t order annual </a:t>
            </a:r>
            <a:r>
              <a:rPr lang="en-US" sz="2800" dirty="0" smtClean="0">
                <a:solidFill>
                  <a:srgbClr val="008000"/>
                </a:solidFill>
              </a:rPr>
              <a:t>EKGs </a:t>
            </a:r>
            <a:r>
              <a:rPr lang="en-US" sz="2800" dirty="0">
                <a:solidFill>
                  <a:srgbClr val="008000"/>
                </a:solidFill>
              </a:rPr>
              <a:t>or any other cardiac screening for low-risk patients without symptoms.</a:t>
            </a:r>
            <a:endParaRPr lang="en-US" dirty="0" smtClean="0">
              <a:solidFill>
                <a:srgbClr val="008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98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Don’t screen for carotid artery stenosis </a:t>
            </a:r>
            <a:r>
              <a:rPr lang="en-US" sz="2800" dirty="0" smtClean="0">
                <a:solidFill>
                  <a:srgbClr val="FF0000"/>
                </a:solidFill>
              </a:rPr>
              <a:t>in </a:t>
            </a:r>
            <a:r>
              <a:rPr lang="en-US" sz="2800" dirty="0">
                <a:solidFill>
                  <a:srgbClr val="FF0000"/>
                </a:solidFill>
              </a:rPr>
              <a:t>asymptomatic adult patients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0033CC"/>
                </a:solidFill>
              </a:rPr>
              <a:t>Don’t </a:t>
            </a:r>
            <a:r>
              <a:rPr lang="en-US" sz="2800" dirty="0">
                <a:solidFill>
                  <a:srgbClr val="0033CC"/>
                </a:solidFill>
              </a:rPr>
              <a:t>routinely screen for prostate cancer using a prostate-specific antigen (PSA) test or digital rectal exam</a:t>
            </a:r>
            <a:r>
              <a:rPr lang="en-US" sz="2800" dirty="0" smtClean="0">
                <a:solidFill>
                  <a:srgbClr val="0033CC"/>
                </a:solidFill>
              </a:rPr>
              <a:t>.</a:t>
            </a:r>
          </a:p>
          <a:p>
            <a:r>
              <a:rPr lang="en-US" sz="2800" dirty="0">
                <a:solidFill>
                  <a:srgbClr val="008000"/>
                </a:solidFill>
              </a:rPr>
              <a:t>Avoid placing indwelling urinary catheters in the emergency department for either urine output monitoring in stable patients who can void, or for patient or staff convenience.</a:t>
            </a:r>
            <a:endParaRPr lang="en-US" dirty="0" smtClean="0">
              <a:solidFill>
                <a:srgbClr val="008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4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800000"/>
                </a:solidFill>
              </a:rPr>
              <a:t>Don’t </a:t>
            </a:r>
            <a:r>
              <a:rPr lang="en-US" sz="2800" dirty="0" smtClean="0">
                <a:solidFill>
                  <a:srgbClr val="800000"/>
                </a:solidFill>
              </a:rPr>
              <a:t>get a chest X-ray before surgery </a:t>
            </a:r>
            <a:r>
              <a:rPr lang="en-US" sz="2800" dirty="0">
                <a:solidFill>
                  <a:srgbClr val="800000"/>
                </a:solidFill>
              </a:rPr>
              <a:t>in the absence of a clinical suspicion for </a:t>
            </a:r>
            <a:r>
              <a:rPr lang="en-US" sz="2800" dirty="0" smtClean="0">
                <a:solidFill>
                  <a:srgbClr val="800000"/>
                </a:solidFill>
              </a:rPr>
              <a:t>chest pathology.</a:t>
            </a:r>
          </a:p>
          <a:p>
            <a:r>
              <a:rPr lang="en-US" sz="2800" dirty="0">
                <a:solidFill>
                  <a:srgbClr val="0000FF"/>
                </a:solidFill>
              </a:rPr>
              <a:t>Do not repeat colorectal cancer screening (by any method) for 10 years after a high-quality colonoscopy is negative in average-risk individuals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</a:p>
          <a:p>
            <a:r>
              <a:rPr lang="en-US" sz="2800" dirty="0">
                <a:solidFill>
                  <a:srgbClr val="008000"/>
                </a:solidFill>
              </a:rPr>
              <a:t>Don’t perform neuroimaging studies in patients with stable </a:t>
            </a:r>
            <a:r>
              <a:rPr lang="en-US" sz="2800" dirty="0" smtClean="0">
                <a:solidFill>
                  <a:srgbClr val="008000"/>
                </a:solidFill>
              </a:rPr>
              <a:t>migraine headaches.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Don’t prescribe medications for stress ulcer prophylaxis to medical inpatients unless at high risk for GI complications.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87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SU template">
  <a:themeElements>
    <a:clrScheme name="FSUCOM template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FSUCOM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FSUCOM template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FSU template.potx</Template>
  <TotalTime>1023</TotalTime>
  <Words>508</Words>
  <Application>Microsoft Office PowerPoint</Application>
  <PresentationFormat>On-screen Show (4:3)</PresentationFormat>
  <Paragraphs>50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FSU template</vt:lpstr>
      <vt:lpstr>Choosing Wisely</vt:lpstr>
      <vt:lpstr>Choosing Wisely Campaign</vt:lpstr>
      <vt:lpstr>PowerPoint Presentation</vt:lpstr>
      <vt:lpstr>PowerPoint Presentation</vt:lpstr>
      <vt:lpstr>Examples - Geriatrics</vt:lpstr>
      <vt:lpstr>Examples – Long Term Care</vt:lpstr>
      <vt:lpstr>Other Examples -Miscellaneous</vt:lpstr>
      <vt:lpstr>More examples</vt:lpstr>
      <vt:lpstr>A Few More</vt:lpstr>
      <vt:lpstr>So – What Do You Do?</vt:lpstr>
      <vt:lpstr>A Revolution in Health Care</vt:lpstr>
      <vt:lpstr>Be An Activated Patient!</vt:lpstr>
    </vt:vector>
  </TitlesOfParts>
  <Company>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Evidence-Based Methods to Reduce Medications in Older Patients</dc:title>
  <dc:creator>Ken Brummel-Smith</dc:creator>
  <cp:lastModifiedBy>Windows User</cp:lastModifiedBy>
  <cp:revision>36</cp:revision>
  <dcterms:created xsi:type="dcterms:W3CDTF">2006-12-03T20:47:09Z</dcterms:created>
  <dcterms:modified xsi:type="dcterms:W3CDTF">2014-10-08T16:13:18Z</dcterms:modified>
</cp:coreProperties>
</file>